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slides/slide6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quickStyle2.xml" ContentType="application/vnd.openxmlformats-officedocument.drawingml.diagramStyl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5"/>
  </p:sldMasterIdLst>
  <p:notesMasterIdLst>
    <p:notesMasterId r:id="rId13"/>
  </p:notesMasterIdLst>
  <p:sldIdLst>
    <p:sldId id="257" r:id="rId6"/>
    <p:sldId id="296" r:id="rId7"/>
    <p:sldId id="294" r:id="rId8"/>
    <p:sldId id="274" r:id="rId9"/>
    <p:sldId id="279" r:id="rId10"/>
    <p:sldId id="293" r:id="rId11"/>
    <p:sldId id="259" r:id="rId12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3C55B"/>
    <a:srgbClr val="155697"/>
    <a:srgbClr val="0070C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76" autoAdjust="0"/>
    <p:restoredTop sz="82689" autoAdjust="0"/>
  </p:normalViewPr>
  <p:slideViewPr>
    <p:cSldViewPr snapToGrid="0" showGuides="1">
      <p:cViewPr varScale="1">
        <p:scale>
          <a:sx n="83" d="100"/>
          <a:sy n="83" d="100"/>
        </p:scale>
        <p:origin x="580" y="48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29012F-8F58-4763-A855-9B2E8ECC49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E30EBF2-BC86-43B3-AC30-EFB54DBA7B55}">
      <dgm:prSet phldrT="[Text]" custT="1"/>
      <dgm:spPr>
        <a:solidFill>
          <a:srgbClr val="FFFF00"/>
        </a:solidFill>
      </dgm:spPr>
      <dgm:t>
        <a:bodyPr/>
        <a:lstStyle/>
        <a:p>
          <a:r>
            <a:rPr lang="sv-SE" sz="1000" baseline="0" dirty="0" smtClean="0">
              <a:solidFill>
                <a:schemeClr val="tx1"/>
              </a:solidFill>
            </a:rPr>
            <a:t>Kommunikation </a:t>
          </a:r>
          <a:r>
            <a:rPr lang="sv-SE" sz="1000" baseline="0" dirty="0">
              <a:solidFill>
                <a:schemeClr val="tx1"/>
              </a:solidFill>
            </a:rPr>
            <a:t>pågår</a:t>
          </a:r>
        </a:p>
      </dgm:t>
    </dgm:pt>
    <dgm:pt modelId="{D04FE1E9-511E-442A-A15D-86DFA2378B36}" type="parTrans" cxnId="{32C6208A-8EDF-4EBA-82EE-51244B2FB096}">
      <dgm:prSet/>
      <dgm:spPr/>
      <dgm:t>
        <a:bodyPr/>
        <a:lstStyle/>
        <a:p>
          <a:endParaRPr lang="sv-SE"/>
        </a:p>
      </dgm:t>
    </dgm:pt>
    <dgm:pt modelId="{EE9356BD-5786-4345-9CEB-D4698B2441ED}" type="sibTrans" cxnId="{32C6208A-8EDF-4EBA-82EE-51244B2FB096}">
      <dgm:prSet/>
      <dgm:spPr/>
      <dgm:t>
        <a:bodyPr/>
        <a:lstStyle/>
        <a:p>
          <a:endParaRPr lang="sv-SE"/>
        </a:p>
      </dgm:t>
    </dgm:pt>
    <dgm:pt modelId="{634586CF-6C1D-4B1B-A531-095950EC8B72}">
      <dgm:prSet phldrT="[Text]" custT="1"/>
      <dgm:spPr>
        <a:solidFill>
          <a:srgbClr val="FFFF00"/>
        </a:solidFill>
      </dgm:spPr>
      <dgm:t>
        <a:bodyPr/>
        <a:lstStyle/>
        <a:p>
          <a:r>
            <a:rPr lang="sv-SE" sz="1000" baseline="0" dirty="0">
              <a:solidFill>
                <a:schemeClr val="tx1"/>
              </a:solidFill>
            </a:rPr>
            <a:t>Finansiering av centrumet säkras</a:t>
          </a:r>
        </a:p>
      </dgm:t>
    </dgm:pt>
    <dgm:pt modelId="{17494D75-EB29-42E1-80BA-8EE2BC52CC3D}" type="parTrans" cxnId="{698095A9-974D-44A2-B53B-96CFA1A8378B}">
      <dgm:prSet/>
      <dgm:spPr/>
      <dgm:t>
        <a:bodyPr/>
        <a:lstStyle/>
        <a:p>
          <a:endParaRPr lang="sv-SE"/>
        </a:p>
      </dgm:t>
    </dgm:pt>
    <dgm:pt modelId="{A2E682F7-57F7-4479-95FA-EEDE2F31982B}" type="sibTrans" cxnId="{698095A9-974D-44A2-B53B-96CFA1A8378B}">
      <dgm:prSet/>
      <dgm:spPr/>
      <dgm:t>
        <a:bodyPr/>
        <a:lstStyle/>
        <a:p>
          <a:endParaRPr lang="sv-SE"/>
        </a:p>
      </dgm:t>
    </dgm:pt>
    <dgm:pt modelId="{59D50BFC-F3E6-4FAC-9AEC-6DEEFF74DCA7}">
      <dgm:prSet phldrT="[Text]" custT="1"/>
      <dgm:spPr>
        <a:solidFill>
          <a:srgbClr val="FFFF00"/>
        </a:solidFill>
      </dgm:spPr>
      <dgm:t>
        <a:bodyPr/>
        <a:lstStyle/>
        <a:p>
          <a:r>
            <a:rPr lang="sv-SE" sz="1000" baseline="0" dirty="0">
              <a:solidFill>
                <a:schemeClr val="tx1"/>
              </a:solidFill>
            </a:rPr>
            <a:t>Organisation fastställs</a:t>
          </a:r>
        </a:p>
      </dgm:t>
    </dgm:pt>
    <dgm:pt modelId="{98896683-CA8E-483F-AE0F-3790B57A3770}" type="parTrans" cxnId="{240A87AA-4D73-49D8-B1EE-E5064112F117}">
      <dgm:prSet/>
      <dgm:spPr/>
      <dgm:t>
        <a:bodyPr/>
        <a:lstStyle/>
        <a:p>
          <a:endParaRPr lang="sv-SE"/>
        </a:p>
      </dgm:t>
    </dgm:pt>
    <dgm:pt modelId="{26800328-6477-4897-844D-E1C4656D7734}" type="sibTrans" cxnId="{240A87AA-4D73-49D8-B1EE-E5064112F117}">
      <dgm:prSet/>
      <dgm:spPr/>
      <dgm:t>
        <a:bodyPr/>
        <a:lstStyle/>
        <a:p>
          <a:endParaRPr lang="sv-SE"/>
        </a:p>
      </dgm:t>
    </dgm:pt>
    <dgm:pt modelId="{489EE7F3-C796-4149-94CB-229B9AB1C605}" type="pres">
      <dgm:prSet presAssocID="{EB29012F-8F58-4763-A855-9B2E8ECC4992}" presName="Name0" presStyleCnt="0">
        <dgm:presLayoutVars>
          <dgm:dir/>
          <dgm:animLvl val="lvl"/>
          <dgm:resizeHandles val="exact"/>
        </dgm:presLayoutVars>
      </dgm:prSet>
      <dgm:spPr/>
    </dgm:pt>
    <dgm:pt modelId="{DC3E92DD-0A5A-424D-B8A5-6C60444738B6}" type="pres">
      <dgm:prSet presAssocID="{1E30EBF2-BC86-43B3-AC30-EFB54DBA7B5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13065D-DD59-409B-8CF8-4A5D0CED912E}" type="pres">
      <dgm:prSet presAssocID="{EE9356BD-5786-4345-9CEB-D4698B2441ED}" presName="parTxOnlySpace" presStyleCnt="0"/>
      <dgm:spPr/>
    </dgm:pt>
    <dgm:pt modelId="{6412BE28-577A-4497-AAE1-0DC183AA3310}" type="pres">
      <dgm:prSet presAssocID="{634586CF-6C1D-4B1B-A531-095950EC8B72}" presName="parTxOnly" presStyleLbl="node1" presStyleIdx="1" presStyleCnt="3" custLinFactNeighborX="114" custLinFactNeighborY="-40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34364F-9228-4AFB-A68B-AFD8117F6858}" type="pres">
      <dgm:prSet presAssocID="{A2E682F7-57F7-4479-95FA-EEDE2F31982B}" presName="parTxOnlySpace" presStyleCnt="0"/>
      <dgm:spPr/>
    </dgm:pt>
    <dgm:pt modelId="{499A13FA-D35E-48E5-9673-69B4448750BB}" type="pres">
      <dgm:prSet presAssocID="{59D50BFC-F3E6-4FAC-9AEC-6DEEFF74DCA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8E8AA857-38D8-4893-AC21-243C08E920FD}" type="presOf" srcId="{634586CF-6C1D-4B1B-A531-095950EC8B72}" destId="{6412BE28-577A-4497-AAE1-0DC183AA3310}" srcOrd="0" destOrd="0" presId="urn:microsoft.com/office/officeart/2005/8/layout/chevron1"/>
    <dgm:cxn modelId="{1F632ADC-1EB7-408B-AD87-3C300BCB0D30}" type="presOf" srcId="{1E30EBF2-BC86-43B3-AC30-EFB54DBA7B55}" destId="{DC3E92DD-0A5A-424D-B8A5-6C60444738B6}" srcOrd="0" destOrd="0" presId="urn:microsoft.com/office/officeart/2005/8/layout/chevron1"/>
    <dgm:cxn modelId="{AF5BBED7-B703-4B79-BEEA-37EB51B15B9F}" type="presOf" srcId="{59D50BFC-F3E6-4FAC-9AEC-6DEEFF74DCA7}" destId="{499A13FA-D35E-48E5-9673-69B4448750BB}" srcOrd="0" destOrd="0" presId="urn:microsoft.com/office/officeart/2005/8/layout/chevron1"/>
    <dgm:cxn modelId="{240A87AA-4D73-49D8-B1EE-E5064112F117}" srcId="{EB29012F-8F58-4763-A855-9B2E8ECC4992}" destId="{59D50BFC-F3E6-4FAC-9AEC-6DEEFF74DCA7}" srcOrd="2" destOrd="0" parTransId="{98896683-CA8E-483F-AE0F-3790B57A3770}" sibTransId="{26800328-6477-4897-844D-E1C4656D7734}"/>
    <dgm:cxn modelId="{BA431D95-A8ED-4FB8-83D8-5A7C564CDA2B}" type="presOf" srcId="{EB29012F-8F58-4763-A855-9B2E8ECC4992}" destId="{489EE7F3-C796-4149-94CB-229B9AB1C605}" srcOrd="0" destOrd="0" presId="urn:microsoft.com/office/officeart/2005/8/layout/chevron1"/>
    <dgm:cxn modelId="{32C6208A-8EDF-4EBA-82EE-51244B2FB096}" srcId="{EB29012F-8F58-4763-A855-9B2E8ECC4992}" destId="{1E30EBF2-BC86-43B3-AC30-EFB54DBA7B55}" srcOrd="0" destOrd="0" parTransId="{D04FE1E9-511E-442A-A15D-86DFA2378B36}" sibTransId="{EE9356BD-5786-4345-9CEB-D4698B2441ED}"/>
    <dgm:cxn modelId="{698095A9-974D-44A2-B53B-96CFA1A8378B}" srcId="{EB29012F-8F58-4763-A855-9B2E8ECC4992}" destId="{634586CF-6C1D-4B1B-A531-095950EC8B72}" srcOrd="1" destOrd="0" parTransId="{17494D75-EB29-42E1-80BA-8EE2BC52CC3D}" sibTransId="{A2E682F7-57F7-4479-95FA-EEDE2F31982B}"/>
    <dgm:cxn modelId="{04DC2AC9-2E73-4F9D-8A9E-C953066FA02A}" type="presParOf" srcId="{489EE7F3-C796-4149-94CB-229B9AB1C605}" destId="{DC3E92DD-0A5A-424D-B8A5-6C60444738B6}" srcOrd="0" destOrd="0" presId="urn:microsoft.com/office/officeart/2005/8/layout/chevron1"/>
    <dgm:cxn modelId="{035C02E2-343C-4B4D-A521-42BE4C4C0D16}" type="presParOf" srcId="{489EE7F3-C796-4149-94CB-229B9AB1C605}" destId="{5E13065D-DD59-409B-8CF8-4A5D0CED912E}" srcOrd="1" destOrd="0" presId="urn:microsoft.com/office/officeart/2005/8/layout/chevron1"/>
    <dgm:cxn modelId="{B88EB2C7-0D3A-4204-92F5-DAEBDD3D495A}" type="presParOf" srcId="{489EE7F3-C796-4149-94CB-229B9AB1C605}" destId="{6412BE28-577A-4497-AAE1-0DC183AA3310}" srcOrd="2" destOrd="0" presId="urn:microsoft.com/office/officeart/2005/8/layout/chevron1"/>
    <dgm:cxn modelId="{9A4720A3-8C7E-439D-9EFD-0AB3B417D31D}" type="presParOf" srcId="{489EE7F3-C796-4149-94CB-229B9AB1C605}" destId="{0334364F-9228-4AFB-A68B-AFD8117F6858}" srcOrd="3" destOrd="0" presId="urn:microsoft.com/office/officeart/2005/8/layout/chevron1"/>
    <dgm:cxn modelId="{756D1C0B-71B4-4E04-8856-ADB4BB9A162F}" type="presParOf" srcId="{489EE7F3-C796-4149-94CB-229B9AB1C605}" destId="{499A13FA-D35E-48E5-9673-69B4448750BB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29012F-8F58-4763-A855-9B2E8ECC49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03FA8FDF-C5F9-4545-8474-12FAAC0A7F41}">
      <dgm:prSet phldrT="[Text]" custT="1"/>
      <dgm:spPr>
        <a:solidFill>
          <a:srgbClr val="FFFF00"/>
        </a:solidFill>
      </dgm:spPr>
      <dgm:t>
        <a:bodyPr/>
        <a:lstStyle/>
        <a:p>
          <a:r>
            <a:rPr lang="sv-SE" sz="1000" dirty="0">
              <a:solidFill>
                <a:schemeClr val="tx1"/>
              </a:solidFill>
            </a:rPr>
            <a:t>Avveckling</a:t>
          </a:r>
          <a:r>
            <a:rPr lang="sv-SE" sz="1000" baseline="0" dirty="0">
              <a:solidFill>
                <a:schemeClr val="tx1"/>
              </a:solidFill>
            </a:rPr>
            <a:t> - rapport februari 2022</a:t>
          </a:r>
          <a:endParaRPr lang="sv-SE" sz="1000" dirty="0">
            <a:solidFill>
              <a:schemeClr val="tx1"/>
            </a:solidFill>
          </a:endParaRPr>
        </a:p>
      </dgm:t>
    </dgm:pt>
    <dgm:pt modelId="{FA0A015D-1D59-4B7F-8954-2029F28E7DC3}" type="parTrans" cxnId="{FE831CCB-C92E-4606-97D9-FF3DB07FEFBF}">
      <dgm:prSet/>
      <dgm:spPr/>
      <dgm:t>
        <a:bodyPr/>
        <a:lstStyle/>
        <a:p>
          <a:endParaRPr lang="sv-SE"/>
        </a:p>
      </dgm:t>
    </dgm:pt>
    <dgm:pt modelId="{6D5D9651-6F8B-470D-B53E-8A17C4BC58EE}" type="sibTrans" cxnId="{FE831CCB-C92E-4606-97D9-FF3DB07FEFBF}">
      <dgm:prSet/>
      <dgm:spPr/>
      <dgm:t>
        <a:bodyPr/>
        <a:lstStyle/>
        <a:p>
          <a:endParaRPr lang="sv-SE"/>
        </a:p>
      </dgm:t>
    </dgm:pt>
    <dgm:pt modelId="{7A84F8F2-C802-44D3-ACCE-E29370BD50AF}">
      <dgm:prSet phldrT="[Text]" custT="1"/>
      <dgm:spPr>
        <a:solidFill>
          <a:srgbClr val="FFFF00"/>
        </a:solidFill>
      </dgm:spPr>
      <dgm:t>
        <a:bodyPr/>
        <a:lstStyle/>
        <a:p>
          <a:r>
            <a:rPr lang="sv-SE" sz="1000" dirty="0">
              <a:solidFill>
                <a:schemeClr val="tx1"/>
              </a:solidFill>
            </a:rPr>
            <a:t>Slutrelease</a:t>
          </a:r>
          <a:r>
            <a:rPr lang="sv-SE" sz="1000" baseline="0" dirty="0">
              <a:solidFill>
                <a:schemeClr val="tx1"/>
              </a:solidFill>
            </a:rPr>
            <a:t> av webbplatsen</a:t>
          </a:r>
          <a:endParaRPr lang="sv-SE" sz="1000" dirty="0">
            <a:solidFill>
              <a:schemeClr val="tx1"/>
            </a:solidFill>
          </a:endParaRPr>
        </a:p>
      </dgm:t>
    </dgm:pt>
    <dgm:pt modelId="{D2E0A450-AF90-402F-959B-56FC6AA5A8DB}" type="parTrans" cxnId="{EB2FD06E-45A0-4E21-82F9-22F396D01683}">
      <dgm:prSet/>
      <dgm:spPr/>
      <dgm:t>
        <a:bodyPr/>
        <a:lstStyle/>
        <a:p>
          <a:endParaRPr lang="sv-SE"/>
        </a:p>
      </dgm:t>
    </dgm:pt>
    <dgm:pt modelId="{529D9745-2002-468C-A3D6-5A4A7BAF8807}" type="sibTrans" cxnId="{EB2FD06E-45A0-4E21-82F9-22F396D01683}">
      <dgm:prSet/>
      <dgm:spPr/>
      <dgm:t>
        <a:bodyPr/>
        <a:lstStyle/>
        <a:p>
          <a:endParaRPr lang="sv-SE"/>
        </a:p>
      </dgm:t>
    </dgm:pt>
    <dgm:pt modelId="{FEFA75A8-0088-4E27-A986-25C14D1CAE64}">
      <dgm:prSet phldrT="[Text]" custT="1"/>
      <dgm:spPr>
        <a:xfrm>
          <a:off x="1922294" y="1098006"/>
          <a:ext cx="2133936" cy="853574"/>
        </a:xfr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0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rPr>
            <a:t>Utredning</a:t>
          </a:r>
          <a:r>
            <a:rPr lang="sv-SE" sz="1000" baseline="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rPr>
            <a:t> skolans behov</a:t>
          </a:r>
          <a:endParaRPr lang="sv-SE" sz="10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+mn-cs"/>
          </a:endParaRPr>
        </a:p>
      </dgm:t>
    </dgm:pt>
    <dgm:pt modelId="{23421D85-B1F9-412A-B037-8046B54BCB21}" type="parTrans" cxnId="{40EDFE60-8558-4FC7-9153-DFFDE0BBBC97}">
      <dgm:prSet/>
      <dgm:spPr/>
      <dgm:t>
        <a:bodyPr/>
        <a:lstStyle/>
        <a:p>
          <a:endParaRPr lang="sv-SE"/>
        </a:p>
      </dgm:t>
    </dgm:pt>
    <dgm:pt modelId="{1444DAC8-72FB-42E6-A5BC-1B77EDB5A3A6}" type="sibTrans" cxnId="{40EDFE60-8558-4FC7-9153-DFFDE0BBBC97}">
      <dgm:prSet/>
      <dgm:spPr/>
      <dgm:t>
        <a:bodyPr/>
        <a:lstStyle/>
        <a:p>
          <a:endParaRPr lang="sv-SE"/>
        </a:p>
      </dgm:t>
    </dgm:pt>
    <dgm:pt modelId="{489EE7F3-C796-4149-94CB-229B9AB1C605}" type="pres">
      <dgm:prSet presAssocID="{EB29012F-8F58-4763-A855-9B2E8ECC49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950BC52C-A973-4E07-8C7B-B8B41077700C}" type="pres">
      <dgm:prSet presAssocID="{7A84F8F2-C802-44D3-ACCE-E29370BD50AF}" presName="parTxOnly" presStyleLbl="node1" presStyleIdx="0" presStyleCnt="3" custScaleX="107072" custLinFactNeighborX="-606" custLinFactNeighborY="27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2F511A7-3851-419B-BCD9-7C5F2B421916}" type="pres">
      <dgm:prSet presAssocID="{529D9745-2002-468C-A3D6-5A4A7BAF8807}" presName="parTxOnlySpace" presStyleCnt="0"/>
      <dgm:spPr/>
    </dgm:pt>
    <dgm:pt modelId="{D13A1CFA-203C-4FE3-80C0-4B5349ECFD92}" type="pres">
      <dgm:prSet presAssocID="{03FA8FDF-C5F9-4545-8474-12FAAC0A7F41}" presName="parTxOnly" presStyleLbl="node1" presStyleIdx="1" presStyleCnt="3" custLinFactNeighborX="114" custLinFactNeighborY="-13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66EE487-3BD2-40B5-BBF7-751F8DD30469}" type="pres">
      <dgm:prSet presAssocID="{6D5D9651-6F8B-470D-B53E-8A17C4BC58EE}" presName="parTxOnlySpace" presStyleCnt="0"/>
      <dgm:spPr/>
    </dgm:pt>
    <dgm:pt modelId="{D92336B6-A40C-4730-A7D6-ED5F26CBCDED}" type="pres">
      <dgm:prSet presAssocID="{FEFA75A8-0088-4E27-A986-25C14D1CAE64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sv-SE"/>
        </a:p>
      </dgm:t>
    </dgm:pt>
  </dgm:ptLst>
  <dgm:cxnLst>
    <dgm:cxn modelId="{FE831CCB-C92E-4606-97D9-FF3DB07FEFBF}" srcId="{EB29012F-8F58-4763-A855-9B2E8ECC4992}" destId="{03FA8FDF-C5F9-4545-8474-12FAAC0A7F41}" srcOrd="1" destOrd="0" parTransId="{FA0A015D-1D59-4B7F-8954-2029F28E7DC3}" sibTransId="{6D5D9651-6F8B-470D-B53E-8A17C4BC58EE}"/>
    <dgm:cxn modelId="{EB2FD06E-45A0-4E21-82F9-22F396D01683}" srcId="{EB29012F-8F58-4763-A855-9B2E8ECC4992}" destId="{7A84F8F2-C802-44D3-ACCE-E29370BD50AF}" srcOrd="0" destOrd="0" parTransId="{D2E0A450-AF90-402F-959B-56FC6AA5A8DB}" sibTransId="{529D9745-2002-468C-A3D6-5A4A7BAF8807}"/>
    <dgm:cxn modelId="{E059CF1D-6AB1-4338-A5FF-1351A1BD3F91}" type="presOf" srcId="{FEFA75A8-0088-4E27-A986-25C14D1CAE64}" destId="{D92336B6-A40C-4730-A7D6-ED5F26CBCDED}" srcOrd="0" destOrd="0" presId="urn:microsoft.com/office/officeart/2005/8/layout/chevron1"/>
    <dgm:cxn modelId="{7B58BCD4-2C87-4BC7-8254-7C0891709D51}" type="presOf" srcId="{7A84F8F2-C802-44D3-ACCE-E29370BD50AF}" destId="{950BC52C-A973-4E07-8C7B-B8B41077700C}" srcOrd="0" destOrd="0" presId="urn:microsoft.com/office/officeart/2005/8/layout/chevron1"/>
    <dgm:cxn modelId="{495F4A25-D25B-4785-8797-A43C70106DFE}" type="presOf" srcId="{03FA8FDF-C5F9-4545-8474-12FAAC0A7F41}" destId="{D13A1CFA-203C-4FE3-80C0-4B5349ECFD92}" srcOrd="0" destOrd="0" presId="urn:microsoft.com/office/officeart/2005/8/layout/chevron1"/>
    <dgm:cxn modelId="{4D308080-2FFE-4ACE-8DF2-D9B688C0312F}" type="presOf" srcId="{EB29012F-8F58-4763-A855-9B2E8ECC4992}" destId="{489EE7F3-C796-4149-94CB-229B9AB1C605}" srcOrd="0" destOrd="0" presId="urn:microsoft.com/office/officeart/2005/8/layout/chevron1"/>
    <dgm:cxn modelId="{40EDFE60-8558-4FC7-9153-DFFDE0BBBC97}" srcId="{EB29012F-8F58-4763-A855-9B2E8ECC4992}" destId="{FEFA75A8-0088-4E27-A986-25C14D1CAE64}" srcOrd="2" destOrd="0" parTransId="{23421D85-B1F9-412A-B037-8046B54BCB21}" sibTransId="{1444DAC8-72FB-42E6-A5BC-1B77EDB5A3A6}"/>
    <dgm:cxn modelId="{C29C5F28-168A-4360-980F-2EA29A73A350}" type="presParOf" srcId="{489EE7F3-C796-4149-94CB-229B9AB1C605}" destId="{950BC52C-A973-4E07-8C7B-B8B41077700C}" srcOrd="0" destOrd="0" presId="urn:microsoft.com/office/officeart/2005/8/layout/chevron1"/>
    <dgm:cxn modelId="{CB8465C2-DC49-4F5C-B7A1-D95C0D254749}" type="presParOf" srcId="{489EE7F3-C796-4149-94CB-229B9AB1C605}" destId="{82F511A7-3851-419B-BCD9-7C5F2B421916}" srcOrd="1" destOrd="0" presId="urn:microsoft.com/office/officeart/2005/8/layout/chevron1"/>
    <dgm:cxn modelId="{8FDC28BA-1395-4F8A-9D36-4912E0575D6A}" type="presParOf" srcId="{489EE7F3-C796-4149-94CB-229B9AB1C605}" destId="{D13A1CFA-203C-4FE3-80C0-4B5349ECFD92}" srcOrd="2" destOrd="0" presId="urn:microsoft.com/office/officeart/2005/8/layout/chevron1"/>
    <dgm:cxn modelId="{018316B9-65D6-4C85-AECE-980E0A646266}" type="presParOf" srcId="{489EE7F3-C796-4149-94CB-229B9AB1C605}" destId="{366EE487-3BD2-40B5-BBF7-751F8DD30469}" srcOrd="3" destOrd="0" presId="urn:microsoft.com/office/officeart/2005/8/layout/chevron1"/>
    <dgm:cxn modelId="{B21784A3-E611-4C55-BCDB-9DB48125782E}" type="presParOf" srcId="{489EE7F3-C796-4149-94CB-229B9AB1C605}" destId="{D92336B6-A40C-4730-A7D6-ED5F26CBCDED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E92DD-0A5A-424D-B8A5-6C60444738B6}">
      <dsp:nvSpPr>
        <dsp:cNvPr id="0" name=""/>
        <dsp:cNvSpPr/>
      </dsp:nvSpPr>
      <dsp:spPr>
        <a:xfrm>
          <a:off x="1751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baseline="0" dirty="0" smtClean="0">
              <a:solidFill>
                <a:schemeClr val="tx1"/>
              </a:solidFill>
            </a:rPr>
            <a:t>Kommunikation </a:t>
          </a:r>
          <a:r>
            <a:rPr lang="sv-SE" sz="1000" kern="1200" baseline="0" dirty="0">
              <a:solidFill>
                <a:schemeClr val="tx1"/>
              </a:solidFill>
            </a:rPr>
            <a:t>pågår</a:t>
          </a:r>
        </a:p>
      </dsp:txBody>
      <dsp:txXfrm>
        <a:off x="428538" y="1098006"/>
        <a:ext cx="1280362" cy="853574"/>
      </dsp:txXfrm>
    </dsp:sp>
    <dsp:sp modelId="{6412BE28-577A-4497-AAE1-0DC183AA3310}">
      <dsp:nvSpPr>
        <dsp:cNvPr id="0" name=""/>
        <dsp:cNvSpPr/>
      </dsp:nvSpPr>
      <dsp:spPr>
        <a:xfrm>
          <a:off x="1922537" y="1063283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baseline="0" dirty="0">
              <a:solidFill>
                <a:schemeClr val="tx1"/>
              </a:solidFill>
            </a:rPr>
            <a:t>Finansiering av centrumet säkras</a:t>
          </a:r>
        </a:p>
      </dsp:txBody>
      <dsp:txXfrm>
        <a:off x="2349324" y="1063283"/>
        <a:ext cx="1280362" cy="853574"/>
      </dsp:txXfrm>
    </dsp:sp>
    <dsp:sp modelId="{499A13FA-D35E-48E5-9673-69B4448750BB}">
      <dsp:nvSpPr>
        <dsp:cNvPr id="0" name=""/>
        <dsp:cNvSpPr/>
      </dsp:nvSpPr>
      <dsp:spPr>
        <a:xfrm>
          <a:off x="3842837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baseline="0" dirty="0">
              <a:solidFill>
                <a:schemeClr val="tx1"/>
              </a:solidFill>
            </a:rPr>
            <a:t>Organisation fastställs</a:t>
          </a:r>
        </a:p>
      </dsp:txBody>
      <dsp:txXfrm>
        <a:off x="4269624" y="1098006"/>
        <a:ext cx="1280362" cy="853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BC52C-A973-4E07-8C7B-B8B41077700C}">
      <dsp:nvSpPr>
        <dsp:cNvPr id="0" name=""/>
        <dsp:cNvSpPr/>
      </dsp:nvSpPr>
      <dsp:spPr>
        <a:xfrm>
          <a:off x="456" y="1131094"/>
          <a:ext cx="2228586" cy="832556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>
              <a:solidFill>
                <a:schemeClr val="tx1"/>
              </a:solidFill>
            </a:rPr>
            <a:t>Slutrelease</a:t>
          </a:r>
          <a:r>
            <a:rPr lang="sv-SE" sz="1000" kern="1200" baseline="0" dirty="0">
              <a:solidFill>
                <a:schemeClr val="tx1"/>
              </a:solidFill>
            </a:rPr>
            <a:t> av webbplatsen</a:t>
          </a:r>
          <a:endParaRPr lang="sv-SE" sz="1000" kern="1200" dirty="0">
            <a:solidFill>
              <a:schemeClr val="tx1"/>
            </a:solidFill>
          </a:endParaRPr>
        </a:p>
      </dsp:txBody>
      <dsp:txXfrm>
        <a:off x="416734" y="1131094"/>
        <a:ext cx="1396030" cy="832556"/>
      </dsp:txXfrm>
    </dsp:sp>
    <dsp:sp modelId="{D13A1CFA-203C-4FE3-80C0-4B5349ECFD92}">
      <dsp:nvSpPr>
        <dsp:cNvPr id="0" name=""/>
        <dsp:cNvSpPr/>
      </dsp:nvSpPr>
      <dsp:spPr>
        <a:xfrm>
          <a:off x="2022402" y="1097226"/>
          <a:ext cx="2081390" cy="832556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>
              <a:solidFill>
                <a:schemeClr val="tx1"/>
              </a:solidFill>
            </a:rPr>
            <a:t>Avveckling</a:t>
          </a:r>
          <a:r>
            <a:rPr lang="sv-SE" sz="1000" kern="1200" baseline="0" dirty="0">
              <a:solidFill>
                <a:schemeClr val="tx1"/>
              </a:solidFill>
            </a:rPr>
            <a:t> - rapport februari 2022</a:t>
          </a:r>
          <a:endParaRPr lang="sv-SE" sz="1000" kern="1200" dirty="0">
            <a:solidFill>
              <a:schemeClr val="tx1"/>
            </a:solidFill>
          </a:endParaRPr>
        </a:p>
      </dsp:txBody>
      <dsp:txXfrm>
        <a:off x="2438680" y="1097226"/>
        <a:ext cx="1248834" cy="832556"/>
      </dsp:txXfrm>
    </dsp:sp>
    <dsp:sp modelId="{D92336B6-A40C-4730-A7D6-ED5F26CBCDED}">
      <dsp:nvSpPr>
        <dsp:cNvPr id="0" name=""/>
        <dsp:cNvSpPr/>
      </dsp:nvSpPr>
      <dsp:spPr>
        <a:xfrm>
          <a:off x="3895416" y="1108515"/>
          <a:ext cx="2081390" cy="832556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rPr>
            <a:t>Utredning</a:t>
          </a:r>
          <a:r>
            <a:rPr lang="sv-SE" sz="1000" kern="1200" baseline="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rPr>
            <a:t> skolans behov</a:t>
          </a:r>
          <a:endParaRPr lang="sv-SE" sz="1000" kern="12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+mn-cs"/>
          </a:endParaRPr>
        </a:p>
      </dsp:txBody>
      <dsp:txXfrm>
        <a:off x="4311694" y="1108515"/>
        <a:ext cx="1248834" cy="832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2022-01-28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f.se/pa-gang/evenemang/sprakseminarium-i-meankieli/sprakseminarium-i-meankieli-2021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Aktuellt från</a:t>
            </a:r>
            <a:r>
              <a:rPr lang="sv-SE" baseline="0" dirty="0" smtClean="0"/>
              <a:t> förstasidan på </a:t>
            </a:r>
            <a:r>
              <a:rPr lang="sv-SE" baseline="0" dirty="0" err="1" smtClean="0"/>
              <a:t>Polarbibblo</a:t>
            </a:r>
            <a:r>
              <a:rPr lang="sv-SE" baseline="0" dirty="0" smtClean="0"/>
              <a:t>. Presentation av publicerade texter med silhuetter av de olika språkdjuren.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5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baseline="0" dirty="0" smtClean="0"/>
              <a:t>Avslutningsfasen. </a:t>
            </a:r>
            <a:r>
              <a:rPr lang="sv-SE" dirty="0" smtClean="0"/>
              <a:t>Kommunikation pågår.</a:t>
            </a:r>
            <a:r>
              <a:rPr lang="sv-SE" baseline="0" dirty="0" smtClean="0"/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baseline="0" dirty="0" smtClean="0"/>
              <a:t>Går in i äskandet för utökad ram i Kultursamverkansmodellen. KB vill ge oss ett uppdrag i utvecklingen av Resursbibliotek. Först utredning. (Måste ses som ett projektbidrag).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baseline="0" dirty="0" smtClean="0"/>
              <a:t>Organisationens utseende påverkas fortsatt mycket tydligt av omställningen i Region Norrbotten. Arbete pågår för att specificera arbetsuppgifter för fyra roller 2022. Endast de två ursprungliga tjänsterna för </a:t>
            </a:r>
            <a:r>
              <a:rPr lang="sv-SE" baseline="0" dirty="0" err="1" smtClean="0"/>
              <a:t>Polarbibblo</a:t>
            </a:r>
            <a:r>
              <a:rPr lang="sv-SE" baseline="0" dirty="0" smtClean="0"/>
              <a:t> är klara.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8230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Pil 1. Löpande</a:t>
            </a:r>
            <a:r>
              <a:rPr lang="sv-SE" baseline="0" dirty="0" smtClean="0"/>
              <a:t> driftsättningar samt en fullständig sprint återstår under 2021. Därefter övertar ett </a:t>
            </a:r>
            <a:r>
              <a:rPr lang="sv-SE" baseline="0" dirty="0" err="1" smtClean="0"/>
              <a:t>Polarbibblo</a:t>
            </a:r>
            <a:r>
              <a:rPr lang="sv-SE" baseline="0" dirty="0" smtClean="0"/>
              <a:t> i </a:t>
            </a:r>
            <a:r>
              <a:rPr lang="sv-SE" baseline="0" dirty="0" err="1" smtClean="0"/>
              <a:t>driftsläge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utvecklingsuppraget</a:t>
            </a:r>
            <a:r>
              <a:rPr lang="sv-SE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Pil 2: Avveckling av projektet pågår.</a:t>
            </a:r>
            <a:br>
              <a:rPr lang="sv-SE" baseline="0" dirty="0" smtClean="0"/>
            </a:br>
            <a:r>
              <a:rPr lang="sv-SE" baseline="0" dirty="0" smtClean="0"/>
              <a:t>Pil 3: ny jämfört med projektplanen: </a:t>
            </a:r>
            <a:r>
              <a:rPr lang="sv-SE" dirty="0" smtClean="0"/>
              <a:t>Återuppta utredningen</a:t>
            </a:r>
            <a:r>
              <a:rPr lang="sv-SE" baseline="0" dirty="0" smtClean="0"/>
              <a:t> av skolans behov. Förarbete pågår i och med KB:s intresse, men kommer hur som helst att vara en viktig del för 2022.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243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1. Återkoppling med förslag och synpunkter. Artikel i Minoritet.se och Svensk bokhandel.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sv-S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3.</a:t>
            </a:r>
            <a:r>
              <a:rPr lang="sv-SE" baseline="0" dirty="0" smtClean="0"/>
              <a:t> </a:t>
            </a:r>
            <a:r>
              <a:rPr lang="sv-SE" baseline="0" dirty="0" err="1" smtClean="0"/>
              <a:t>Verksamhetplanering</a:t>
            </a:r>
            <a:r>
              <a:rPr lang="sv-SE" baseline="0" dirty="0" smtClean="0"/>
              <a:t> för 2022 pågår, fördelning av arbetsuppgifter och ansvar, upprättat budget för 2022, plan för att fasa ut konsult Sogeti. Planering för projektrapport.</a:t>
            </a: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0043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sv-SE" dirty="0" smtClean="0"/>
              <a:t>2. Lanseringskampanjen:</a:t>
            </a:r>
            <a:r>
              <a:rPr lang="sv-SE" baseline="0" dirty="0" smtClean="0"/>
              <a:t> </a:t>
            </a:r>
            <a:r>
              <a:rPr lang="sv-SE" dirty="0" smtClean="0"/>
              <a:t> Film</a:t>
            </a:r>
            <a:r>
              <a:rPr lang="sv-SE" baseline="0" dirty="0" smtClean="0"/>
              <a:t> med barn som berättar om </a:t>
            </a:r>
            <a:r>
              <a:rPr lang="sv-SE" baseline="0" dirty="0" err="1" smtClean="0"/>
              <a:t>Polarbibblo</a:t>
            </a:r>
            <a:r>
              <a:rPr lang="sv-SE" baseline="0" dirty="0" smtClean="0"/>
              <a:t>. Används i sociala medier. Filmer med skrivarskolor på meänkieli, samiska språk och svenska. Pressmeddelande, ”nyhetsbrev”, </a:t>
            </a:r>
            <a:r>
              <a:rPr lang="sv-SE" baseline="0" dirty="0" err="1" smtClean="0"/>
              <a:t>give-aways</a:t>
            </a:r>
            <a:r>
              <a:rPr lang="sv-SE" baseline="0" dirty="0" smtClean="0"/>
              <a:t> osv.</a:t>
            </a:r>
          </a:p>
          <a:p>
            <a:pPr rtl="0" fontAlgn="base"/>
            <a:r>
              <a:rPr lang="sv-SE" baseline="0" dirty="0" smtClean="0"/>
              <a:t>3. Var är Noras pulka?: inspelning av </a:t>
            </a:r>
            <a:r>
              <a:rPr lang="sv-SE" baseline="0" dirty="0" err="1" smtClean="0"/>
              <a:t>lulesamiska</a:t>
            </a:r>
            <a:r>
              <a:rPr lang="sv-SE" baseline="0" dirty="0" smtClean="0"/>
              <a:t> och </a:t>
            </a:r>
            <a:r>
              <a:rPr lang="sv-SE" baseline="0" dirty="0" err="1" smtClean="0"/>
              <a:t>umesamiska</a:t>
            </a:r>
            <a:r>
              <a:rPr lang="sv-SE" baseline="0" dirty="0" smtClean="0"/>
              <a:t> – inställt </a:t>
            </a:r>
            <a:r>
              <a:rPr lang="sv-SE" baseline="0" dirty="0" err="1" smtClean="0"/>
              <a:t>pga</a:t>
            </a:r>
            <a:r>
              <a:rPr lang="sv-SE" baseline="0" dirty="0" smtClean="0"/>
              <a:t> sjukdom. Hittat inläsare och leverantör i Östersund för sydsamiska</a:t>
            </a:r>
            <a:r>
              <a:rPr lang="sv-SE" baseline="0" dirty="0" smtClean="0"/>
              <a:t>.</a:t>
            </a:r>
          </a:p>
          <a:p>
            <a:pPr rtl="0" fontAlgn="base"/>
            <a:r>
              <a:rPr lang="sv-SE" baseline="0" dirty="0" smtClean="0"/>
              <a:t>5. Delprojektledaren deltog del av språkseminariet. Seminariet hålls varje år. Årets tema var språkvårdsfrågor. </a:t>
            </a:r>
            <a:r>
              <a:rPr lang="sv-SE" dirty="0" smtClean="0">
                <a:hlinkClick r:id="rId3"/>
              </a:rPr>
              <a:t>Språkseminarium i meänkieli 2021 | Institutet för språk och folkminnen (isof.se)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207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1. Innebär</a:t>
            </a:r>
            <a:r>
              <a:rPr lang="sv-SE" baseline="0" dirty="0" smtClean="0"/>
              <a:t> att delar av hans arbetsuppgifter övertas av personal på </a:t>
            </a:r>
            <a:r>
              <a:rPr lang="sv-SE" baseline="0" dirty="0" err="1" smtClean="0"/>
              <a:t>Polarbibblo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Backlogarbete</a:t>
            </a:r>
            <a:r>
              <a:rPr lang="sv-SE" baseline="0" dirty="0" smtClean="0"/>
              <a:t> och test.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8466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4. Arbetet sker i nära samarbete med projektägaren och i dialog</a:t>
            </a:r>
            <a:r>
              <a:rPr lang="sv-SE" baseline="0" dirty="0" smtClean="0"/>
              <a:t> med projektmedarbetarna.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82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Statusrapport 8 december 2021</a:t>
            </a:r>
            <a:endParaRPr lang="sv-SE" dirty="0"/>
          </a:p>
        </p:txBody>
      </p:sp>
      <p:pic>
        <p:nvPicPr>
          <p:cNvPr id="3" name="Platshållare för innehåll 2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55" y="1314450"/>
            <a:ext cx="4879340" cy="3049588"/>
          </a:xfrm>
        </p:spPr>
      </p:pic>
    </p:spTree>
    <p:extLst>
      <p:ext uri="{BB962C8B-B14F-4D97-AF65-F5344CB8AC3E}">
        <p14:creationId xmlns:p14="http://schemas.microsoft.com/office/powerpoint/2010/main" val="36530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Tidplan år 3, aktiviteter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72023086"/>
              </p:ext>
            </p:extLst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998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Tidplan år 3, aktiviteter</a:t>
            </a:r>
          </a:p>
        </p:txBody>
      </p:sp>
      <p:graphicFrame>
        <p:nvGraphicFramePr>
          <p:cNvPr id="3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31590646"/>
              </p:ext>
            </p:extLst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97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Projektet som helhet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sv-SE" dirty="0" smtClean="0"/>
              <a:t>Lanseringsarbetet pågår för fullt. Sociala medier, Pressmeddelande, direktutskick.</a:t>
            </a:r>
          </a:p>
          <a:p>
            <a:pPr marL="342900" indent="-342900">
              <a:buAutoNum type="arabicPeriod"/>
            </a:pPr>
            <a:r>
              <a:rPr lang="sv-SE" dirty="0" smtClean="0"/>
              <a:t>Statistikverktyget </a:t>
            </a:r>
            <a:r>
              <a:rPr lang="sv-SE" dirty="0" err="1" smtClean="0"/>
              <a:t>SiteImprove</a:t>
            </a:r>
            <a:r>
              <a:rPr lang="sv-SE" dirty="0" smtClean="0"/>
              <a:t> påkopplat.</a:t>
            </a:r>
          </a:p>
          <a:p>
            <a:pPr marL="342900" indent="-342900">
              <a:buAutoNum type="arabicPeriod"/>
            </a:pPr>
            <a:r>
              <a:rPr lang="sv-SE" dirty="0" smtClean="0"/>
              <a:t>Kan texta film för meänkieli och samiska språk. Bidragit till utveckling av filmverktyget </a:t>
            </a:r>
            <a:r>
              <a:rPr lang="sv-SE" dirty="0" err="1" smtClean="0"/>
              <a:t>Screen</a:t>
            </a:r>
            <a:r>
              <a:rPr lang="sv-SE" dirty="0" smtClean="0"/>
              <a:t> 9.</a:t>
            </a:r>
          </a:p>
          <a:p>
            <a:pPr marL="342900" indent="-342900">
              <a:buAutoNum type="arabicPeriod"/>
            </a:pPr>
            <a:r>
              <a:rPr lang="sv-SE" dirty="0" smtClean="0"/>
              <a:t>Vi har påbörjat arbetet med att avveckla projektet.</a:t>
            </a:r>
          </a:p>
          <a:p>
            <a:pPr marL="342900" indent="-342900">
              <a:buAutoNum type="arabicPeriod"/>
            </a:pPr>
            <a:r>
              <a:rPr lang="sv-SE" dirty="0" smtClean="0"/>
              <a:t>Plan för styrgruppens fortsatta medverkan.</a:t>
            </a:r>
            <a:endParaRPr lang="sv-SE" dirty="0"/>
          </a:p>
          <a:p>
            <a:pPr marL="342900" indent="-342900">
              <a:buAutoNum type="arabicPeriod"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537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Delprojekt Innehåll</a:t>
            </a:r>
          </a:p>
        </p:txBody>
      </p:sp>
      <p:sp>
        <p:nvSpPr>
          <p:cNvPr id="18" name="Platshållare för innehåll 17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dirty="0" smtClean="0"/>
              <a:t>Språkarbetarna. </a:t>
            </a:r>
            <a:r>
              <a:rPr lang="sv-SE" dirty="0"/>
              <a:t>K</a:t>
            </a:r>
            <a:r>
              <a:rPr lang="sv-SE" dirty="0" smtClean="0"/>
              <a:t>ompletteringsbeställningar och nybeställningar av översättningar till </a:t>
            </a:r>
            <a:r>
              <a:rPr lang="sv-SE" dirty="0" err="1" smtClean="0"/>
              <a:t>Polarbibblo</a:t>
            </a:r>
            <a:r>
              <a:rPr lang="sv-SE" dirty="0" smtClean="0"/>
              <a:t>, ex demokratiåret.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Lanseringskampanjen. 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Skrivarskolor i </a:t>
            </a:r>
            <a:r>
              <a:rPr lang="sv-SE" dirty="0" err="1" smtClean="0"/>
              <a:t>filmformat</a:t>
            </a:r>
            <a:r>
              <a:rPr lang="sv-SE" dirty="0" smtClean="0"/>
              <a:t>: </a:t>
            </a:r>
            <a:r>
              <a:rPr lang="sv-SE" dirty="0" smtClean="0"/>
              <a:t>meänkieli </a:t>
            </a:r>
            <a:r>
              <a:rPr lang="sv-SE" dirty="0" smtClean="0"/>
              <a:t>och svenska klart.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Var är Noras pulka? Inspelningar av översättningar. Påbörjat underlag för ansökan till </a:t>
            </a:r>
            <a:r>
              <a:rPr lang="sv-SE" dirty="0" err="1" smtClean="0"/>
              <a:t>Isof</a:t>
            </a:r>
            <a:r>
              <a:rPr lang="sv-SE" dirty="0" smtClean="0"/>
              <a:t> för inspelning/inläsning på </a:t>
            </a:r>
            <a:r>
              <a:rPr lang="sv-SE" dirty="0"/>
              <a:t>m</a:t>
            </a:r>
            <a:r>
              <a:rPr lang="sv-SE" dirty="0" smtClean="0"/>
              <a:t>eänkieli.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Deltog i </a:t>
            </a:r>
            <a:r>
              <a:rPr lang="sv-SE" dirty="0" err="1" smtClean="0"/>
              <a:t>Isofs</a:t>
            </a:r>
            <a:r>
              <a:rPr lang="sv-SE" dirty="0" smtClean="0"/>
              <a:t> meänkieliseminarium 22 november.</a:t>
            </a:r>
            <a:endParaRPr lang="sv-SE" dirty="0" smtClean="0"/>
          </a:p>
        </p:txBody>
      </p:sp>
      <p:pic>
        <p:nvPicPr>
          <p:cNvPr id="3" name="Platshållare för bild 2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 r="111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170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963798"/>
              </p:ext>
            </p:extLst>
          </p:nvPr>
        </p:nvGraphicFramePr>
        <p:xfrm>
          <a:off x="212496" y="969332"/>
          <a:ext cx="287178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Acrobat Document" r:id="rId4" imgW="5667198" imgH="8020037" progId="AcroExch.Document.DC">
                  <p:embed/>
                </p:oleObj>
              </mc:Choice>
              <mc:Fallback>
                <p:oleObj name="Acrobat Document" r:id="rId4" imgW="5667198" imgH="8020037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496" y="969332"/>
                        <a:ext cx="2871788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996588" y="384370"/>
            <a:ext cx="4574229" cy="834016"/>
          </a:xfrm>
        </p:spPr>
        <p:txBody>
          <a:bodyPr/>
          <a:lstStyle/>
          <a:p>
            <a:r>
              <a:rPr lang="sv-SE" dirty="0" smtClean="0"/>
              <a:t>Delprojekt IT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"/>
          </p:nvPr>
        </p:nvSpPr>
        <p:spPr>
          <a:xfrm>
            <a:off x="2996588" y="1314954"/>
            <a:ext cx="4574230" cy="3049084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sz="1400" dirty="0"/>
              <a:t>Simon Ulmbrant ensam </a:t>
            </a:r>
            <a:r>
              <a:rPr lang="sv-SE" sz="1400" dirty="0" smtClean="0"/>
              <a:t>konsult på Sogeti. Barnledighet från 1 januari.</a:t>
            </a:r>
            <a:endParaRPr lang="sv-SE" sz="1400" dirty="0"/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Arbete med </a:t>
            </a:r>
            <a:r>
              <a:rPr lang="sv-SE" sz="1400" dirty="0" smtClean="0"/>
              <a:t>rutiner.</a:t>
            </a:r>
            <a:endParaRPr lang="sv-SE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Justeringar i ärendehanteringssystemet.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Upprättat ny grovplan in i mars </a:t>
            </a:r>
            <a:r>
              <a:rPr lang="sv-SE" sz="1400" dirty="0" smtClean="0"/>
              <a:t>2022.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Test av sprint 9 pågår.</a:t>
            </a:r>
          </a:p>
        </p:txBody>
      </p:sp>
    </p:spTree>
    <p:extLst>
      <p:ext uri="{BB962C8B-B14F-4D97-AF65-F5344CB8AC3E}">
        <p14:creationId xmlns:p14="http://schemas.microsoft.com/office/powerpoint/2010/main" val="117036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organisation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sv-SE" sz="1400" dirty="0" smtClean="0"/>
              <a:t>Dialoger Mirror och </a:t>
            </a:r>
            <a:r>
              <a:rPr lang="sv-SE" sz="1400" dirty="0" err="1" smtClean="0"/>
              <a:t>Yours</a:t>
            </a:r>
            <a:r>
              <a:rPr lang="sv-SE" sz="1400" dirty="0" smtClean="0"/>
              <a:t>. Fortsatt arbete med rutiner.</a:t>
            </a:r>
            <a:endParaRPr lang="sv-SE" sz="1400" dirty="0"/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Verksamhetsplanering med Mirror/</a:t>
            </a:r>
            <a:r>
              <a:rPr lang="sv-SE" sz="1400" dirty="0" err="1" smtClean="0"/>
              <a:t>Yours</a:t>
            </a:r>
            <a:r>
              <a:rPr lang="sv-SE" sz="1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Nätverkande: Resursbiblioteken och planering dragning Biblioteksföreningens nätverk för nationella minoriteter och urfolket </a:t>
            </a:r>
            <a:r>
              <a:rPr lang="sv-SE" sz="1400" dirty="0" smtClean="0"/>
              <a:t>samerna 9 december.</a:t>
            </a:r>
            <a:endParaRPr lang="sv-SE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Redaktionen 2022: Överlämning av förslag till </a:t>
            </a:r>
            <a:r>
              <a:rPr lang="sv-SE" sz="1400" dirty="0" smtClean="0"/>
              <a:t>projektägaren.</a:t>
            </a:r>
            <a:endParaRPr lang="sv-SE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sv-SE" sz="1400" dirty="0" smtClean="0"/>
              <a:t>Statistikverktyget </a:t>
            </a:r>
            <a:r>
              <a:rPr lang="sv-SE" sz="1400" dirty="0" err="1" smtClean="0"/>
              <a:t>SiteImprove</a:t>
            </a:r>
            <a:r>
              <a:rPr lang="sv-SE" sz="1400" dirty="0"/>
              <a:t> </a:t>
            </a:r>
            <a:r>
              <a:rPr lang="sv-SE" sz="1400" dirty="0" smtClean="0"/>
              <a:t>installerat.</a:t>
            </a:r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0" r="13080"/>
          <a:stretch>
            <a:fillRect/>
          </a:stretch>
        </p:blipFill>
        <p:spPr>
          <a:xfrm>
            <a:off x="167640" y="0"/>
            <a:ext cx="2857500" cy="5143501"/>
          </a:xfrm>
        </p:spPr>
      </p:pic>
    </p:spTree>
    <p:extLst>
      <p:ext uri="{BB962C8B-B14F-4D97-AF65-F5344CB8AC3E}">
        <p14:creationId xmlns:p14="http://schemas.microsoft.com/office/powerpoint/2010/main" val="5076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Redovisande</p:Name>
  <p:Description/>
  <p:Statement/>
  <p:PolicyItems>
    <p:PolicyItem featureId="Microsoft.Office.RecordsManagement.PolicyFeatures.Expiration" staticId="0x010100D7963E0E5B7A40E5AEA07389401D709F0045878216D3F54EE2826859E7F8F5B4BC|-297041635" UniqueId="d61c8da9-d9d0-489d-9f44-067897a14229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Regine Nordström</NLLModifiedBy>
    <NLLDocumentIDValue xmlns="http://schemas.microsoft.com/sharepoint/v3">PITMT205-1424847462-643</NLLDocumentIDValue>
    <NLLInformationclass xmlns="http://schemas.microsoft.com/sharepoint/v3">Publik</NLLInformationclass>
    <AnsvarigQuickpart xmlns="http://schemas.microsoft.com/sharepoint/v3">Regine Nordström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Regionbibliotek Norrbotten</TermName>
          <TermId xmlns="http://schemas.microsoft.com/office/infopath/2007/PartnerControls">24073eab-1140-485e-aa7b-ac33233302dd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2025-02-06T23:00:00+00:00</NLLThinningTime>
    <NLLPublishDateQuickpart xmlns="http://schemas.microsoft.com/sharepoint/v3">2022-02-07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Utredning av Polarbibblo.se</TermName>
          <TermId xmlns="http://schemas.microsoft.com/office/infopath/2007/PartnerControls">87c608d5-dc3c-4ad2-bfb2-86f59404d2ff</TermId>
        </TermInfo>
      </Terms>
    </NLLProducerPlaceTaxHTField0>
    <NLLEstablishedByQuickpart xmlns="http://schemas.microsoft.com/sharepoint/v3">Regine Nordström</NLLEstablishedByQuickpart>
    <NLLPublishDate xmlns="http://schemas.microsoft.com/sharepoint/v3">2022-02-06T23:00:00+00:00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Minnesanteckning</TermName>
          <TermId xmlns="http://schemas.microsoft.com/office/infopath/2007/PartnerControls">408eba2e-2b23-41c8-a11d-87d10e7616d4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1.0</NLLVersion>
    <NLLEstablishedBy xmlns="http://schemas.microsoft.com/sharepoint/v3">
      <UserInfo>
        <DisplayName>Regine Nordström</DisplayName>
        <AccountId>63</AccountId>
        <AccountType/>
      </UserInfo>
    </NLLEstablishedBy>
    <NLLLockWorkflows xmlns="http://schemas.microsoft.com/sharepoint/v3">false</NLLLockWorkflows>
    <NLLMeeting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Styrgruppsmöte</TermName>
          <TermId xmlns="http://schemas.microsoft.com/office/infopath/2007/PartnerControls">ce675efa-a5fa-4123-be9d-0038de05e12b</TermId>
        </TermInfo>
      </Terms>
    </NLLMeetingTypeTaxHTField0>
    <NLLMeetingDate xmlns="http://schemas.microsoft.com/sharepoint/v3">2021-12-07T23:00:00+00:00</NLLMeetingDate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projekt</TermName>
          <TermId xmlns="http://schemas.microsoft.com/office/infopath/2007/PartnerControls">690cd430-95b9-4a3c-bf0f-f4f3aa3c763a</TermId>
        </TermInfo>
        <TermInfo xmlns="http://schemas.microsoft.com/office/infopath/2007/PartnerControls">
          <TermName xmlns="http://schemas.microsoft.com/office/infopath/2007/PartnerControls">Styrgrupp</TermName>
          <TermId xmlns="http://schemas.microsoft.com/office/infopath/2007/PartnerControls">def03c7a-4fe7-4607-be6e-f6740664d295</TermId>
        </TermInfo>
        <TermInfo xmlns="http://schemas.microsoft.com/office/infopath/2007/PartnerControls">
          <TermName xmlns="http://schemas.microsoft.com/office/infopath/2007/PartnerControls">Polarbibblo</TermName>
          <TermId xmlns="http://schemas.microsoft.com/office/infopath/2007/PartnerControls">4fb02f2b-471b-4aec-ade9-075a5efdeb35</TermId>
        </TermInfo>
      </Terms>
    </TaxKeywordTaxHTField>
    <_dlc_DocId xmlns="bfe5ee2f-6261-4ef7-9094-605fbf1c60c0">PITMT205-1424847462-643</_dlc_DocId>
    <_dlc_DocIdUrl xmlns="bfe5ee2f-6261-4ef7-9094-605fbf1c60c0">
      <Url>http://spportal.extvis.local/process/projekt/_layouts/15/DocIdRedir.aspx?ID=PITMT205-1424847462-643</Url>
      <Description>PITMT205-1424847462-643</Description>
    </_dlc_DocIdUrl>
    <_dlc_DocIdPersistId xmlns="bfe5ee2f-6261-4ef7-9094-605fbf1c60c0">true</_dlc_DocIdPersistId>
    <_dlc_ExpireDateSaved xmlns="http://schemas.microsoft.com/sharepoint/v3" xsi:nil="true"/>
    <_dlc_ExpireDate xmlns="http://schemas.microsoft.com/sharepoint/v3">2025-02-06T23:00:00+00:00</_dlc_ExpireDate>
    <VISResponsible xmlns="af834ee9-b00b-4978-96cf-ee7e39717281">
      <UserInfo>
        <DisplayName>Regine Nordström</DisplayName>
        <AccountId>63</AccountId>
        <AccountType/>
      </UserInfo>
    </VISResponsible>
    <VIS_DocumentId xmlns="af834ee9-b00b-4978-96cf-ee7e39717281">
      <Url>https://samarbeta.nll.se/projekt/utredningavpolarbibblose/_layouts/15/DocIdRedir.aspx?ID=PITMT205-1424847462-643</Url>
      <Description>PITMT205-1424847462-643</Description>
    </VIS_DocumentId>
    <DocumentStatus xmlns="af834ee9-b00b-4978-96cf-ee7e39717281">
      <Url>https://samarbeta.nll.se/projekt/utredningavpolarbibblose/_layouts/15/wrkstat.aspx?List=73f53190-ed45-4948-a3ec-1e903501d1d9&amp;WorkflowInstanceName=3e668fab-3cee-4fa3-b785-b0caa1b23039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Kallelse" ma:contentTypeID="0x010100D7963E0E5B7A40E5AEA07389401D709F0045878216D3F54EE2826859E7F8F5B4BC02020061EA676889B57C4FA57581F5FFCF0AFB" ma:contentTypeVersion="29" ma:contentTypeDescription="Kallelse" ma:contentTypeScope="" ma:versionID="090bbddce0ba489ef808a5b64b97f19a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5c2fb2f54c082d0b470ff8187cd19f72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NLLMeetingTypeTaxHTField0" minOccurs="0"/>
                <xsd:element ref="ns1:NLLMeetingDate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TypeTaxHTField0" ma:index="25" nillable="true" ma:taxonomy="true" ma:internalName="NLLMeetingTypeTaxHTField0" ma:taxonomyFieldName="NLLMeetingType" ma:displayName="Mötestyp" ma:fieldId="{d1bc31a6-b655-4913-a964-4b566e6d575c}" ma:sspId="39d54842-4abd-4019-b0bf-19e71d696155" ma:termSetId="6393349d-d820-475e-8210-0aa68d88a29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Date" ma:index="26" nillable="true" ma:displayName="Mötesdatum" ma:format="DateOnly" ma:internalName="NLLMeetingDate">
      <xsd:simpleType>
        <xsd:restriction base="dms:DateTime"/>
      </xsd:simpleType>
    </xsd:element>
    <xsd:element name="_dlc_Exempt" ma:index="27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8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9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30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31" nillable="true" ma:displayName="Version" ma:internalName="NLLVersion" ma:readOnly="false">
      <xsd:simpleType>
        <xsd:restriction base="dms:Text"/>
      </xsd:simpleType>
    </xsd:element>
    <xsd:element name="NLLModifiedBy" ma:index="32" nillable="true" ma:displayName="Upprättad av" ma:hidden="true" ma:internalName="NLLModifiedBy">
      <xsd:simpleType>
        <xsd:restriction base="dms:Text"/>
      </xsd:simpleType>
    </xsd:element>
    <xsd:element name="NLLDocumentIDValue" ma:index="33" nillable="true" ma:displayName="Dokument-Id Värde" ma:hidden="true" ma:internalName="NLLDocumentIDValue">
      <xsd:simpleType>
        <xsd:restriction base="dms:Text"/>
      </xsd:simpleType>
    </xsd:element>
    <xsd:element name="NLLPublishingstatus" ma:index="34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5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7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8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40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41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42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3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4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5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6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0C21C-0981-4ACD-B493-9F8023551E8F}"/>
</file>

<file path=customXml/itemProps2.xml><?xml version="1.0" encoding="utf-8"?>
<ds:datastoreItem xmlns:ds="http://schemas.openxmlformats.org/officeDocument/2006/customXml" ds:itemID="{1DBC8D48-3BBC-4085-8FA0-8BCB2994EC59}"/>
</file>

<file path=customXml/itemProps3.xml><?xml version="1.0" encoding="utf-8"?>
<ds:datastoreItem xmlns:ds="http://schemas.openxmlformats.org/officeDocument/2006/customXml" ds:itemID="{6F3CD3AE-32EA-47D0-84DD-C993C821C189}"/>
</file>

<file path=customXml/itemProps4.xml><?xml version="1.0" encoding="utf-8"?>
<ds:datastoreItem xmlns:ds="http://schemas.openxmlformats.org/officeDocument/2006/customXml" ds:itemID="{13EEB631-19F9-4FF6-B700-AC887A251A13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79717bbc-c6ed-4687-9273-b7f5e58e983f"/>
    <ds:schemaRef ds:uri="http://schemas.microsoft.com/sharepoint/v3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18DCCB4B-9B88-4DDD-A3E0-6D54FAE1893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Words>512</Words>
  <Application>Microsoft Office PowerPoint</Application>
  <PresentationFormat>Bildspel på skärmen (16:9)</PresentationFormat>
  <Paragraphs>54</Paragraphs>
  <Slides>7</Slides>
  <Notes>7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Region Norrbotten_vit</vt:lpstr>
      <vt:lpstr>Acrobat Document</vt:lpstr>
      <vt:lpstr>Statusrapport 8 december 2021</vt:lpstr>
      <vt:lpstr>Tidplan år 3, aktiviteter</vt:lpstr>
      <vt:lpstr>Tidplan år 3, aktiviteter</vt:lpstr>
      <vt:lpstr>Projektet som helhet</vt:lpstr>
      <vt:lpstr>Delprojekt Innehåll</vt:lpstr>
      <vt:lpstr>Delprojekt IT</vt:lpstr>
      <vt:lpstr>Delprojekt organisation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Styrgruppsmöte 8 december 2021, statusrapport</dc:title>
  <dc:creator>Regine Nordström</dc:creator>
  <cp:keywords>Polarbibblo; projekt; Styrgrupp</cp:keywords>
  <cp:lastModifiedBy>Regine Nordström</cp:lastModifiedBy>
  <cp:revision>126</cp:revision>
  <cp:lastPrinted>2015-10-01T11:12:07Z</cp:lastPrinted>
  <dcterms:created xsi:type="dcterms:W3CDTF">2017-03-16T14:21:56Z</dcterms:created>
  <dcterms:modified xsi:type="dcterms:W3CDTF">2022-01-28T14:17:53Z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141;#Utredning av Polarbibblo.se|87c608d5-dc3c-4ad2-bfb2-86f59404d2ff</vt:lpwstr>
  </property>
  <property fmtid="{D5CDD505-2E9C-101B-9397-08002B2CF9AE}" pid="3" name="TaxKeyword">
    <vt:lpwstr>128;#projekt|690cd430-95b9-4a3c-bf0f-f4f3aa3c763a;#176;#Styrgrupp|def03c7a-4fe7-4607-be6e-f6740664d295;#140;#Polarbibblo|4fb02f2b-471b-4aec-ade9-075a5efdeb35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>137;#Regionbibliotek Norrbotten|24073eab-1140-485e-aa7b-ac33233302dd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0x010100D7963E0E5B7A40E5AEA07389401D709F0045878216D3F54EE2826859E7F8F5B4BC02020061EA676889B57C4FA57581F5FFCF0AFB</vt:lpwstr>
  </property>
  <property fmtid="{D5CDD505-2E9C-101B-9397-08002B2CF9AE}" pid="10" name="SpecialtyTaxHTField0">
    <vt:lpwstr/>
  </property>
  <property fmtid="{D5CDD505-2E9C-101B-9397-08002B2CF9AE}" pid="11" name="NLLMeetingType">
    <vt:lpwstr>20;#Styrgruppsmöte|ce675efa-a5fa-4123-be9d-0038de05e12b</vt:lpwstr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87;#Minnesanteckning|408eba2e-2b23-41c8-a11d-87d10e7616d4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TaxCatchAll">
    <vt:lpwstr>128;#projekt;#176;#Styrgrupp;#141;#Utredning av Polarbibblo.se|87c608d5-dc3c-4ad2-bfb2-86f59404d2ff;#140;#Polarbibblo;#20;#Styrgruppsmöte|ce675efa-a5fa-4123-be9d-0038de05e12b;#87;#Minnesanteckning|408eba2e-2b23-41c8-a11d-87d10e7616d4;#137;#Regionbibliotek Norrbotten|24073eab-1140-485e-aa7b-ac33233302dd</vt:lpwstr>
  </property>
  <property fmtid="{D5CDD505-2E9C-101B-9397-08002B2CF9AE}" pid="51" name="NLLProjectUrl">
    <vt:lpwstr/>
  </property>
  <property fmtid="{D5CDD505-2E9C-101B-9397-08002B2CF9AE}" pid="52" name="NLLProjectStatus">
    <vt:lpwstr/>
  </property>
  <property fmtid="{D5CDD505-2E9C-101B-9397-08002B2CF9AE}" pid="53" name="NLLSteeringGroup">
    <vt:lpwstr/>
  </property>
  <property fmtid="{D5CDD505-2E9C-101B-9397-08002B2CF9AE}" pid="54" name="NLLTemplateStatus">
    <vt:lpwstr/>
  </property>
  <property fmtid="{D5CDD505-2E9C-101B-9397-08002B2CF9AE}" pid="55" name="NLLProjectLeader">
    <vt:lpwstr/>
  </property>
  <property fmtid="{D5CDD505-2E9C-101B-9397-08002B2CF9AE}" pid="57" name="NLLDefaultTemplate">
    <vt:lpwstr/>
  </property>
  <property fmtid="{D5CDD505-2E9C-101B-9397-08002B2CF9AE}" pid="58" name="NLLProjectVisitor">
    <vt:lpwstr/>
  </property>
  <property fmtid="{D5CDD505-2E9C-101B-9397-08002B2CF9AE}" pid="59" name="NLLApprovedBy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_dlc_DocIdItemGuid">
    <vt:lpwstr>b119d3a8-3c70-4e8d-8bee-a411acab365d</vt:lpwstr>
  </property>
  <property fmtid="{D5CDD505-2E9C-101B-9397-08002B2CF9AE}" pid="77" name="_CopySource">
    <vt:lpwstr/>
  </property>
  <property fmtid="{D5CDD505-2E9C-101B-9397-08002B2CF9AE}" pid="78" name="NLLProjectDivisionTaxHTField0">
    <vt:lpwstr/>
  </property>
  <property fmtid="{D5CDD505-2E9C-101B-9397-08002B2CF9AE}" pid="79" name="NLLProjectDivision">
    <vt:lpwstr/>
  </property>
  <property fmtid="{D5CDD505-2E9C-101B-9397-08002B2CF9AE}" pid="80" name="NLLProjectLeaderDiv">
    <vt:lpwstr/>
  </property>
  <property fmtid="{D5CDD505-2E9C-101B-9397-08002B2CF9AE}" pid="82" name="_dlc_policyId">
    <vt:lpwstr>0x010100D7963E0E5B7A40E5AEA07389401D709F0045878216D3F54EE2826859E7F8F5B4BC|-297041635</vt:lpwstr>
  </property>
  <property fmtid="{D5CDD505-2E9C-101B-9397-08002B2CF9AE}" pid="83" name="ItemRetentionFormula">
    <vt:lpwstr>&lt;formula id="Microsoft.Office.RecordsManagement.PolicyFeatures.Expiration.Formula.BuiltIn"&gt;&lt;number&gt;0&lt;/number&gt;&lt;property&gt;NLLThinningTime&lt;/property&gt;&lt;propertyid&gt;2793489f-7251-475b-a975-480031914936&lt;/propertyid&gt;&lt;period&gt;months&lt;/period&gt;&lt;/formula&gt;</vt:lpwstr>
  </property>
  <property fmtid="{D5CDD505-2E9C-101B-9397-08002B2CF9AE}" pid="85" name="Order">
    <vt:r8>75000</vt:r8>
  </property>
  <property fmtid="{D5CDD505-2E9C-101B-9397-08002B2CF9AE}" pid="86" name="xd_ProgID">
    <vt:lpwstr/>
  </property>
  <property fmtid="{D5CDD505-2E9C-101B-9397-08002B2CF9AE}" pid="87" name="_SourceUrl">
    <vt:lpwstr/>
  </property>
  <property fmtid="{D5CDD505-2E9C-101B-9397-08002B2CF9AE}" pid="88" name="_SharedFileIndex">
    <vt:lpwstr/>
  </property>
  <property fmtid="{D5CDD505-2E9C-101B-9397-08002B2CF9AE}" pid="89" name="TemplateUrl">
    <vt:lpwstr/>
  </property>
  <property fmtid="{D5CDD505-2E9C-101B-9397-08002B2CF9AE}" pid="90" name="NLLDecisionLevelGoverning">
    <vt:lpwstr/>
  </property>
  <property fmtid="{D5CDD505-2E9C-101B-9397-08002B2CF9AE}" pid="91" name="NLLFactOwner">
    <vt:lpwstr/>
  </property>
  <property fmtid="{D5CDD505-2E9C-101B-9397-08002B2CF9AE}" pid="92" name="NLLFactOwnerText">
    <vt:lpwstr/>
  </property>
  <property fmtid="{D5CDD505-2E9C-101B-9397-08002B2CF9AE}" pid="93" name="xd_Signature">
    <vt:bool>false</vt:bool>
  </property>
  <property fmtid="{D5CDD505-2E9C-101B-9397-08002B2CF9AE}" pid="94" name="NLLDecisionLevel">
    <vt:lpwstr/>
  </property>
  <property fmtid="{D5CDD505-2E9C-101B-9397-08002B2CF9AE}" pid="95" name="NLLPTCProcessLeader">
    <vt:lpwstr/>
  </property>
  <property fmtid="{D5CDD505-2E9C-101B-9397-08002B2CF9AE}" pid="97" name="NLLPTCVISEditor">
    <vt:lpwstr/>
  </property>
</Properties>
</file>